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56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02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9"/>
    <p:restoredTop sz="94660"/>
  </p:normalViewPr>
  <p:slideViewPr>
    <p:cSldViewPr snapToGrid="0" snapToObjects="1" showGuides="1">
      <p:cViewPr>
        <p:scale>
          <a:sx n="61" d="100"/>
          <a:sy n="61" d="100"/>
        </p:scale>
        <p:origin x="1656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95E71-819A-4F96-B2B0-A421F5452761}" type="datetimeFigureOut">
              <a:rPr lang="en-US" smtClean="0"/>
              <a:t>2/5/16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24C78-D169-4A9A-9E66-4D23FD6D55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pic>
        <p:nvPicPr>
          <p:cNvPr id="5" name="Picture 4" descr="UNI LOGO CYM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109" y="6332657"/>
            <a:ext cx="1633784" cy="37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pic>
        <p:nvPicPr>
          <p:cNvPr id="7" name="Picture 6" descr="UNI LOGO CYM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109" y="6332657"/>
            <a:ext cx="1633784" cy="37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7" name="Picture 6" descr="UNI LOGO CYM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109" y="6332657"/>
            <a:ext cx="1633784" cy="37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pic>
        <p:nvPicPr>
          <p:cNvPr id="10" name="Picture 9" descr="UNI LOGO CYM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109" y="6332657"/>
            <a:ext cx="1633784" cy="37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pic>
        <p:nvPicPr>
          <p:cNvPr id="6" name="Picture 5" descr="UNI LOGO CYM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109" y="6332657"/>
            <a:ext cx="1633784" cy="37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 LOGO CYMK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109" y="6332657"/>
            <a:ext cx="1633784" cy="37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56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geospatial.org/" TargetMode="External"/><Relationship Id="rId3" Type="http://schemas.openxmlformats.org/officeDocument/2006/relationships/hyperlink" Target="http://www.opengeospatial.org/standards/wm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graphicdatascience.com/WebMapping/" TargetMode="External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tif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2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86"/>
          <a:stretch/>
        </p:blipFill>
        <p:spPr>
          <a:xfrm>
            <a:off x="0" y="50801"/>
            <a:ext cx="9144000" cy="3308720"/>
          </a:xfrm>
          <a:prstGeom prst="rect">
            <a:avLst/>
          </a:prstGeom>
        </p:spPr>
      </p:pic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41" y="5032915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1075" y="3785446"/>
            <a:ext cx="17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 Alex Singleton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1075" y="4154778"/>
            <a:ext cx="3347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Department of Geography and Planning</a:t>
            </a:r>
            <a:endParaRPr lang="en-US" sz="1400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61866" y="4106768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-33866" y="3829386"/>
            <a:ext cx="4791075" cy="8032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Web Mapping and Analysis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7898" y="6338047"/>
            <a:ext cx="24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www.alex-singleton.com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1990s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1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Clicking on the links sends a request to the server - </a:t>
            </a:r>
            <a:r>
              <a:rPr lang="en-US" dirty="0" err="1"/>
              <a:t>inc.</a:t>
            </a:r>
            <a:r>
              <a:rPr lang="en-US" dirty="0"/>
              <a:t> </a:t>
            </a:r>
            <a:r>
              <a:rPr lang="en-US" dirty="0" smtClean="0"/>
              <a:t>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Server </a:t>
            </a:r>
            <a:r>
              <a:rPr lang="en-US" dirty="0"/>
              <a:t>receives </a:t>
            </a:r>
            <a:r>
              <a:rPr lang="en-US" dirty="0" smtClean="0"/>
              <a:t>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Common </a:t>
            </a:r>
            <a:r>
              <a:rPr lang="en-US" dirty="0"/>
              <a:t>Gateway Interface Script (CGI)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Server creates an image and associated HTML </a:t>
            </a:r>
            <a:r>
              <a:rPr lang="en-US" dirty="0" smtClean="0"/>
              <a:t>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</a:t>
            </a:r>
            <a:r>
              <a:rPr lang="en-US" dirty="0"/>
              <a:t>browser client receives HTML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1417638"/>
            <a:ext cx="4741333" cy="3683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27600" y="54798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1C212F"/>
                </a:solidFill>
                <a:latin typeface="Arial" charset="0"/>
              </a:rPr>
              <a:t>1993 - Xerox Corporation’s Palo Alto Research Center (no longer online)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~2005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Users accessed web mapping by three main </a:t>
            </a:r>
            <a:r>
              <a:rPr lang="en-US" dirty="0" smtClean="0"/>
              <a:t>methods</a:t>
            </a:r>
          </a:p>
          <a:p>
            <a:pPr lvl="1" fontAlgn="base"/>
            <a:r>
              <a:rPr lang="en-US" dirty="0" smtClean="0"/>
              <a:t>Public </a:t>
            </a:r>
            <a:r>
              <a:rPr lang="en-US" dirty="0"/>
              <a:t>mapping</a:t>
            </a:r>
          </a:p>
          <a:p>
            <a:pPr lvl="1" fontAlgn="base"/>
            <a:r>
              <a:rPr lang="en-US" dirty="0"/>
              <a:t>Web (or Internet) Mapping Servers</a:t>
            </a:r>
          </a:p>
          <a:p>
            <a:pPr lvl="1" fontAlgn="base"/>
            <a:r>
              <a:rPr lang="en-US" dirty="0"/>
              <a:t>Geographic Web Services.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3067" y="1574798"/>
            <a:ext cx="3911600" cy="4525963"/>
          </a:xfrm>
        </p:spPr>
        <p:txBody>
          <a:bodyPr/>
          <a:lstStyle/>
          <a:p>
            <a:r>
              <a:rPr lang="en-US" dirty="0" err="1"/>
              <a:t>Multimap</a:t>
            </a:r>
            <a:r>
              <a:rPr lang="en-US" dirty="0"/>
              <a:t> - main UK mapping site - 7.3 million visitors (~2005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8" y="1600199"/>
            <a:ext cx="473357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67" y="1600200"/>
            <a:ext cx="3522132" cy="4478867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 smtClean="0"/>
              <a:t>Interactivity</a:t>
            </a:r>
          </a:p>
          <a:p>
            <a:pPr lvl="1" fontAlgn="base"/>
            <a:r>
              <a:rPr lang="en-US" dirty="0" smtClean="0"/>
              <a:t>Click </a:t>
            </a:r>
            <a:r>
              <a:rPr lang="en-US" dirty="0"/>
              <a:t>to pan / zoom</a:t>
            </a:r>
          </a:p>
          <a:p>
            <a:pPr lvl="1" fontAlgn="base"/>
            <a:r>
              <a:rPr lang="en-US" dirty="0"/>
              <a:t>Refreshed page</a:t>
            </a:r>
          </a:p>
          <a:p>
            <a:pPr fontAlgn="base"/>
            <a:r>
              <a:rPr lang="en-US" dirty="0"/>
              <a:t>Map is not the main feature of the </a:t>
            </a:r>
            <a:r>
              <a:rPr lang="en-US" dirty="0" smtClean="0"/>
              <a:t>page</a:t>
            </a:r>
          </a:p>
          <a:p>
            <a:pPr lvl="1" fontAlgn="base"/>
            <a:r>
              <a:rPr lang="en-US" dirty="0" smtClean="0"/>
              <a:t>Constrained </a:t>
            </a:r>
            <a:r>
              <a:rPr lang="en-US" dirty="0"/>
              <a:t>bandwidths</a:t>
            </a:r>
          </a:p>
          <a:p>
            <a:pPr lvl="1" fontAlgn="base"/>
            <a:r>
              <a:rPr lang="en-US" dirty="0"/>
              <a:t>Cartography very similar to print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1" y="1879600"/>
            <a:ext cx="4854792" cy="380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8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(or Internet) Mapping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332" y="1600200"/>
            <a:ext cx="4707467" cy="4525963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Web Mapping Server (WMS) software offered by many GIS </a:t>
            </a:r>
            <a:r>
              <a:rPr lang="en-US" dirty="0" smtClean="0"/>
              <a:t>vendors</a:t>
            </a:r>
          </a:p>
          <a:p>
            <a:pPr lvl="1" fontAlgn="base"/>
            <a:r>
              <a:rPr lang="en-US" dirty="0" smtClean="0"/>
              <a:t>Work </a:t>
            </a:r>
            <a:r>
              <a:rPr lang="en-US" dirty="0"/>
              <a:t>in conjunction with web mapping server</a:t>
            </a:r>
          </a:p>
          <a:p>
            <a:pPr fontAlgn="base"/>
            <a:r>
              <a:rPr lang="en-US" dirty="0"/>
              <a:t>Browsing, searching, downloading and rudimentary editing </a:t>
            </a:r>
            <a:r>
              <a:rPr lang="en-US" dirty="0" smtClean="0"/>
              <a:t>capabilities</a:t>
            </a:r>
          </a:p>
          <a:p>
            <a:pPr lvl="1" fontAlgn="base"/>
            <a:r>
              <a:rPr lang="en-US" dirty="0" smtClean="0"/>
              <a:t>Borrows </a:t>
            </a:r>
            <a:r>
              <a:rPr lang="en-US" dirty="0"/>
              <a:t>terminology from GIS (data layers, query layer, zoom in, zoom out)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4" y="2353733"/>
            <a:ext cx="3812652" cy="28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Web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43867" cy="4525963"/>
          </a:xfrm>
        </p:spPr>
        <p:txBody>
          <a:bodyPr/>
          <a:lstStyle/>
          <a:p>
            <a:pPr fontAlgn="base"/>
            <a:r>
              <a:rPr lang="en-US" smtClean="0"/>
              <a:t>Similar </a:t>
            </a:r>
            <a:r>
              <a:rPr lang="en-US" dirty="0"/>
              <a:t>to </a:t>
            </a:r>
            <a:r>
              <a:rPr lang="en-US" dirty="0" smtClean="0"/>
              <a:t>WMS</a:t>
            </a:r>
          </a:p>
          <a:p>
            <a:pPr lvl="1" fontAlgn="base"/>
            <a:r>
              <a:rPr lang="en-US" dirty="0" smtClean="0"/>
              <a:t>More </a:t>
            </a:r>
            <a:r>
              <a:rPr lang="en-US" dirty="0"/>
              <a:t>advanced functionality</a:t>
            </a:r>
          </a:p>
          <a:p>
            <a:pPr lvl="1" fontAlgn="base"/>
            <a:r>
              <a:rPr lang="en-US" dirty="0"/>
              <a:t>End user interfaces were still complex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6" y="1600200"/>
            <a:ext cx="4893028" cy="36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Geospatial Consortium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>
                <a:hlinkClick r:id="rId2"/>
              </a:rPr>
              <a:t>http://www.opengeospatial.org/</a:t>
            </a:r>
            <a:r>
              <a:rPr lang="en-US" dirty="0" smtClean="0"/>
              <a:t>Working on web mapping standards since 2000</a:t>
            </a:r>
          </a:p>
          <a:p>
            <a:pPr lvl="1" fontAlgn="base"/>
            <a:r>
              <a:rPr lang="en-US" dirty="0" smtClean="0"/>
              <a:t>Web Mapping Service (WMS) specifications</a:t>
            </a:r>
          </a:p>
          <a:p>
            <a:pPr lvl="1" fontAlgn="base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://www.opengeospatial.org/standards/wms</a:t>
            </a:r>
            <a:endParaRPr lang="en-US" dirty="0"/>
          </a:p>
          <a:p>
            <a:pPr fontAlgn="base"/>
            <a:r>
              <a:rPr lang="en-US" dirty="0"/>
              <a:t>Many compatible </a:t>
            </a:r>
            <a:r>
              <a:rPr lang="en-US" dirty="0" err="1"/>
              <a:t>productsMainly</a:t>
            </a:r>
            <a:r>
              <a:rPr lang="en-US" dirty="0"/>
              <a:t> in the technical domain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WMS Specification Version: 1.1.0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82171"/>
            <a:ext cx="3690668" cy="4779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00" y="1282171"/>
            <a:ext cx="4098200" cy="533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Elsewhere –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O’Reilly 2006</a:t>
            </a:r>
            <a:endParaRPr lang="en-US" dirty="0"/>
          </a:p>
          <a:p>
            <a:pPr lvl="1" fontAlgn="base"/>
            <a:r>
              <a:rPr lang="en-US" dirty="0"/>
              <a:t>Web 2.0 is the business revolution in the computer industry caused by the move to the </a:t>
            </a:r>
            <a:r>
              <a:rPr lang="en-US" b="1" dirty="0"/>
              <a:t>Internet as platform</a:t>
            </a:r>
            <a:r>
              <a:rPr lang="en-US" dirty="0"/>
              <a:t>, and an attempt to understand the rules for success on that new platform.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Elsewhere – Web 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 err="1"/>
              <a:t>Goodchild</a:t>
            </a:r>
            <a:r>
              <a:rPr lang="en-US" b="1" dirty="0"/>
              <a:t> (2007)</a:t>
            </a:r>
            <a:endParaRPr lang="en-US" dirty="0"/>
          </a:p>
          <a:p>
            <a:pPr lvl="1" fontAlgn="base"/>
            <a:r>
              <a:rPr lang="en-US" dirty="0"/>
              <a:t>[T]he early Web was primarily one-directional, allowing a large number of users to view the contents of a comparatively small number of sites, the new Web 2.0 is </a:t>
            </a:r>
            <a:r>
              <a:rPr lang="en-US" dirty="0" smtClean="0"/>
              <a:t>a </a:t>
            </a:r>
            <a:r>
              <a:rPr lang="en-US" b="1" dirty="0" smtClean="0"/>
              <a:t>bi-directional </a:t>
            </a:r>
            <a:r>
              <a:rPr lang="en-US" b="1" dirty="0"/>
              <a:t>collaboration</a:t>
            </a:r>
            <a:r>
              <a:rPr lang="en-US" dirty="0"/>
              <a:t> in which users are able to interact with and provide information to central sites, and to see that information collated and made available to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and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93855" cy="4525963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10 </a:t>
            </a:r>
            <a:r>
              <a:rPr lang="en-US" dirty="0" smtClean="0"/>
              <a:t>Weeks</a:t>
            </a:r>
          </a:p>
          <a:p>
            <a:pPr lvl="1" fontAlgn="base"/>
            <a:r>
              <a:rPr lang="en-US" dirty="0" smtClean="0"/>
              <a:t>10 </a:t>
            </a:r>
            <a:r>
              <a:rPr lang="en-US" dirty="0"/>
              <a:t>Lectures - 1hr</a:t>
            </a:r>
          </a:p>
          <a:p>
            <a:pPr lvl="1" fontAlgn="base"/>
            <a:r>
              <a:rPr lang="en-US" dirty="0" smtClean="0"/>
              <a:t>10 Labs - 2hr</a:t>
            </a:r>
          </a:p>
          <a:p>
            <a:pPr fontAlgn="base"/>
            <a:r>
              <a:rPr lang="en-US" dirty="0" smtClean="0"/>
              <a:t>Website</a:t>
            </a:r>
          </a:p>
          <a:p>
            <a:pPr lvl="1" fontAlgn="base"/>
            <a:r>
              <a:rPr lang="en-US" dirty="0">
                <a:hlinkClick r:id="rId2"/>
              </a:rPr>
              <a:t>http://geographicdatascience.com/WebMapping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 fontAlgn="base"/>
            <a:r>
              <a:rPr lang="en-US" dirty="0" smtClean="0"/>
              <a:t>2 </a:t>
            </a:r>
            <a:r>
              <a:rPr lang="en-US" dirty="0" smtClean="0"/>
              <a:t>Assignments</a:t>
            </a:r>
          </a:p>
          <a:p>
            <a:pPr lvl="1" fontAlgn="base"/>
            <a:r>
              <a:rPr lang="en-US" i="1" dirty="0" smtClean="0"/>
              <a:t>Due end week 7</a:t>
            </a:r>
            <a:endParaRPr lang="en-US" dirty="0" smtClean="0"/>
          </a:p>
          <a:p>
            <a:pPr lvl="1" fontAlgn="base"/>
            <a:r>
              <a:rPr lang="en-US" i="1" dirty="0" smtClean="0"/>
              <a:t>Due end week 12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55" y="1417638"/>
            <a:ext cx="4210912" cy="408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Foundations for Change (GPS)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1733" cy="4525963"/>
          </a:xfrm>
        </p:spPr>
        <p:txBody>
          <a:bodyPr/>
          <a:lstStyle/>
          <a:p>
            <a:r>
              <a:rPr lang="en-US" dirty="0"/>
              <a:t>2000 Bill Clinton, announced the removal of selective availability of the GPS </a:t>
            </a:r>
            <a:r>
              <a:rPr lang="en-US" dirty="0" smtClean="0"/>
              <a:t>signal</a:t>
            </a:r>
          </a:p>
          <a:p>
            <a:pPr lvl="1"/>
            <a:r>
              <a:rPr lang="en-US" dirty="0" smtClean="0"/>
              <a:t>Enabled </a:t>
            </a:r>
            <a:r>
              <a:rPr lang="en-US" dirty="0"/>
              <a:t>accuracy of 6–10 m (from 100m)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467" y="1600200"/>
            <a:ext cx="3471333" cy="4727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8933" y="636693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gps.gov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for Change (GPS)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86" y="1160593"/>
            <a:ext cx="5806764" cy="4952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8933" y="636693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gps.gov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7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2.0 Technologies and AJAX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Asynchronous JavaScript and XML (AJAX</a:t>
            </a:r>
            <a:r>
              <a:rPr lang="en-US" dirty="0" smtClean="0"/>
              <a:t>)</a:t>
            </a:r>
          </a:p>
          <a:p>
            <a:pPr lvl="1" fontAlgn="base"/>
            <a:r>
              <a:rPr lang="en-US" dirty="0" smtClean="0"/>
              <a:t>Web </a:t>
            </a:r>
            <a:r>
              <a:rPr lang="en-US" dirty="0"/>
              <a:t>applications can send data to and retrieve from a server in the background</a:t>
            </a:r>
          </a:p>
          <a:p>
            <a:pPr lvl="1" fontAlgn="base"/>
            <a:r>
              <a:rPr lang="en-US" dirty="0"/>
              <a:t>No need to refresh webpages</a:t>
            </a:r>
          </a:p>
          <a:p>
            <a:pPr fontAlgn="base"/>
            <a:r>
              <a:rPr lang="en-US" dirty="0"/>
              <a:t>Interaction more akin to a desktop </a:t>
            </a:r>
            <a:r>
              <a:rPr lang="en-US" dirty="0" smtClean="0"/>
              <a:t>application</a:t>
            </a:r>
          </a:p>
          <a:p>
            <a:pPr lvl="1" fontAlgn="base"/>
            <a:r>
              <a:rPr lang="en-US" dirty="0" smtClean="0"/>
              <a:t>Interfaces </a:t>
            </a:r>
            <a:r>
              <a:rPr lang="en-US" dirty="0"/>
              <a:t>changed - maps now larger</a:t>
            </a:r>
          </a:p>
          <a:p>
            <a:pPr lvl="1" fontAlgn="base"/>
            <a:r>
              <a:rPr lang="en-US" dirty="0"/>
              <a:t>New forms of interactivity</a:t>
            </a:r>
          </a:p>
          <a:p>
            <a:pPr lvl="1" fontAlgn="base"/>
            <a:r>
              <a:rPr lang="en-US" dirty="0"/>
              <a:t>Google Maps launches 2005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8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3" y="1417638"/>
            <a:ext cx="6265334" cy="37824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9733" y="5558135"/>
            <a:ext cx="5774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Google Maps - 71.5 million visitors (by 2007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50,000 </a:t>
            </a:r>
            <a:r>
              <a:rPr lang="en-US" dirty="0"/>
              <a:t>new websites that are based on Google Maps (by 2007)</a:t>
            </a:r>
          </a:p>
        </p:txBody>
      </p:sp>
    </p:spTree>
    <p:extLst>
      <p:ext uri="{BB962C8B-B14F-4D97-AF65-F5344CB8AC3E}">
        <p14:creationId xmlns:p14="http://schemas.microsoft.com/office/powerpoint/2010/main" val="11660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Autofit/>
          </a:bodyPr>
          <a:lstStyle/>
          <a:p>
            <a:r>
              <a:rPr lang="en-US" sz="3400" dirty="0" smtClean="0"/>
              <a:t>Application Programming Interfaces (API)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9600" cy="4525963"/>
          </a:xfrm>
        </p:spPr>
        <p:txBody>
          <a:bodyPr/>
          <a:lstStyle/>
          <a:p>
            <a:pPr fontAlgn="base"/>
            <a:r>
              <a:rPr lang="en-US" dirty="0"/>
              <a:t>Enables the building of applications</a:t>
            </a:r>
          </a:p>
          <a:p>
            <a:pPr fontAlgn="base"/>
            <a:r>
              <a:rPr lang="en-US" dirty="0"/>
              <a:t>“Mashups” - adding data to maps</a:t>
            </a:r>
          </a:p>
          <a:p>
            <a:pPr fontAlgn="base"/>
            <a:r>
              <a:rPr lang="en-US" dirty="0"/>
              <a:t>Wider engagement - non-professionals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33" y="1765830"/>
            <a:ext cx="3827341" cy="45381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201" y="636693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9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/>
          </a:bodyPr>
          <a:lstStyle/>
          <a:p>
            <a:r>
              <a:rPr lang="en-US" sz="3400" dirty="0"/>
              <a:t>Application Programming Interfaces (API)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0109"/>
            <a:ext cx="5651500" cy="42342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65334" y="4826970"/>
            <a:ext cx="2743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Website was developed by Jonathan Mendez and Greg Stoll and is available online (http://</a:t>
            </a:r>
            <a:r>
              <a:rPr lang="en-US" dirty="0" err="1"/>
              <a:t>gregstoll.dyndns.org</a:t>
            </a:r>
            <a:r>
              <a:rPr lang="en-US" dirty="0"/>
              <a:t>/</a:t>
            </a:r>
            <a:r>
              <a:rPr lang="en-US" dirty="0" err="1"/>
              <a:t>scipionus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59466"/>
            <a:ext cx="4041939" cy="402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31" t="-2874" r="249" b="2874"/>
          <a:stretch/>
        </p:blipFill>
        <p:spPr>
          <a:xfrm>
            <a:off x="4749915" y="1540932"/>
            <a:ext cx="4082850" cy="414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Many thanks</a:t>
            </a:r>
            <a:r>
              <a:rPr lang="is-IS" dirty="0">
                <a:solidFill>
                  <a:srgbClr val="0070C0"/>
                </a:solidFill>
              </a:rPr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asted-image.tif"/>
          <p:cNvPicPr>
            <a:picLocks noChangeAspect="1"/>
          </p:cNvPicPr>
          <p:nvPr/>
        </p:nvPicPr>
        <p:blipFill>
          <a:blip r:embed="rId2">
            <a:extLst/>
          </a:blip>
          <a:srcRect l="3234" t="11204"/>
          <a:stretch>
            <a:fillRect/>
          </a:stretch>
        </p:blipFill>
        <p:spPr>
          <a:xfrm>
            <a:off x="1391675" y="1375592"/>
            <a:ext cx="5796659" cy="53192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598"/>
          <p:cNvGrpSpPr/>
          <p:nvPr/>
        </p:nvGrpSpPr>
        <p:grpSpPr>
          <a:xfrm>
            <a:off x="5939616" y="1622601"/>
            <a:ext cx="2893728" cy="2216772"/>
            <a:chOff x="0" y="0"/>
            <a:chExt cx="4115523" cy="3152741"/>
          </a:xfrm>
        </p:grpSpPr>
        <p:sp>
          <p:nvSpPr>
            <p:cNvPr id="8" name="Shape 597"/>
            <p:cNvSpPr/>
            <p:nvPr/>
          </p:nvSpPr>
          <p:spPr>
            <a:xfrm>
              <a:off x="36838" y="25400"/>
              <a:ext cx="4053227" cy="2554761"/>
            </a:xfrm>
            <a:prstGeom prst="wedgeEllipseCallout">
              <a:avLst>
                <a:gd name="adj1" fmla="val -49212"/>
                <a:gd name="adj2" fmla="val 70000"/>
              </a:avLst>
            </a:prstGeom>
            <a:solidFill>
              <a:srgbClr val="DCDEE0">
                <a:alpha val="85437"/>
              </a:srgbClr>
            </a:solidFill>
            <a:ln>
              <a:noFill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600"/>
              </a:pPr>
              <a:endParaRPr sz="1828"/>
            </a:p>
          </p:txBody>
        </p:sp>
        <p:pic>
          <p:nvPicPr>
            <p:cNvPr id="9" name="Picture 8"/>
            <p:cNvPicPr>
              <a:picLocks/>
            </p:cNvPicPr>
            <p:nvPr/>
          </p:nvPicPr>
          <p:blipFill>
            <a:blip r:embed="rId3">
              <a:alphaModFix amt="85437"/>
              <a:extLst/>
            </a:blip>
            <a:stretch>
              <a:fillRect/>
            </a:stretch>
          </p:blipFill>
          <p:spPr>
            <a:xfrm>
              <a:off x="-1" y="-1"/>
              <a:ext cx="4115525" cy="3152743"/>
            </a:xfrm>
            <a:prstGeom prst="rect">
              <a:avLst/>
            </a:prstGeom>
            <a:effectLst/>
          </p:spPr>
        </p:pic>
      </p:grpSp>
      <p:sp>
        <p:nvSpPr>
          <p:cNvPr id="10" name="Shape 599"/>
          <p:cNvSpPr/>
          <p:nvPr/>
        </p:nvSpPr>
        <p:spPr>
          <a:xfrm>
            <a:off x="6472768" y="2252667"/>
            <a:ext cx="1827424" cy="35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600" b="1">
                <a:solidFill>
                  <a:srgbClr val="51504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28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6827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1: An Introduction to Web Mapping and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4267"/>
            <a:ext cx="3776133" cy="4161896"/>
          </a:xfrm>
        </p:spPr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Tour</a:t>
            </a:r>
          </a:p>
          <a:p>
            <a:r>
              <a:rPr lang="en-US" dirty="0" smtClean="0"/>
              <a:t>History </a:t>
            </a:r>
            <a:r>
              <a:rPr lang="en-US" dirty="0"/>
              <a:t>of the </a:t>
            </a:r>
            <a:r>
              <a:rPr lang="en-US" dirty="0" err="1" smtClean="0"/>
              <a:t>Geoweb</a:t>
            </a:r>
            <a:endParaRPr lang="en-US" dirty="0" smtClean="0"/>
          </a:p>
          <a:p>
            <a:r>
              <a:rPr lang="en-US" dirty="0" smtClean="0"/>
              <a:t>Practical</a:t>
            </a:r>
          </a:p>
          <a:p>
            <a:pPr lvl="1"/>
            <a:r>
              <a:rPr lang="en-US" dirty="0" smtClean="0"/>
              <a:t>An </a:t>
            </a:r>
            <a:r>
              <a:rPr lang="en-US" dirty="0"/>
              <a:t>Introduction to the R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Basics </a:t>
            </a:r>
            <a:r>
              <a:rPr lang="en-US" dirty="0"/>
              <a:t>of R &amp; data manipulation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433" y="2143389"/>
            <a:ext cx="444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9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US" b="1" dirty="0"/>
              <a:t>Week 1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An Introduction to Web Mapping and Analysis</a:t>
            </a:r>
          </a:p>
          <a:p>
            <a:pPr lvl="1" fontAlgn="base"/>
            <a:r>
              <a:rPr lang="en-US" dirty="0"/>
              <a:t>Practical: An Introduction to the R Language</a:t>
            </a:r>
          </a:p>
          <a:p>
            <a:pPr fontAlgn="base"/>
            <a:r>
              <a:rPr lang="en-US" b="1" dirty="0"/>
              <a:t>Week </a:t>
            </a:r>
            <a:r>
              <a:rPr lang="en-US" b="1" dirty="0" smtClean="0"/>
              <a:t>2: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R for </a:t>
            </a:r>
            <a:r>
              <a:rPr lang="en-US" dirty="0" smtClean="0"/>
              <a:t>Mapping</a:t>
            </a:r>
          </a:p>
          <a:p>
            <a:pPr lvl="1" fontAlgn="base"/>
            <a:r>
              <a:rPr lang="en-US" dirty="0" smtClean="0"/>
              <a:t>Practical</a:t>
            </a:r>
            <a:r>
              <a:rPr lang="en-US" dirty="0"/>
              <a:t>: Using R for Mapping and Visualization</a:t>
            </a:r>
          </a:p>
          <a:p>
            <a:pPr fontAlgn="base"/>
            <a:r>
              <a:rPr lang="en-US" b="1" dirty="0"/>
              <a:t>Week 3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The Anatomy and Social Science of the Internet</a:t>
            </a:r>
          </a:p>
          <a:p>
            <a:pPr lvl="1" fontAlgn="base"/>
            <a:r>
              <a:rPr lang="en-US" dirty="0"/>
              <a:t>Practical: Linking R to the Web (Mapping and Analysis)</a:t>
            </a:r>
          </a:p>
          <a:p>
            <a:pPr fontAlgn="base"/>
            <a:r>
              <a:rPr lang="en-US" b="1" dirty="0"/>
              <a:t>Week 4</a:t>
            </a:r>
            <a:r>
              <a:rPr lang="en-US" b="1" dirty="0" smtClean="0"/>
              <a:t>: 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The Internet as a Geographic Data Source</a:t>
            </a:r>
          </a:p>
          <a:p>
            <a:pPr lvl="1" fontAlgn="base"/>
            <a:r>
              <a:rPr lang="en-US" dirty="0"/>
              <a:t>Practical: Linking R to the Web (Data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b="1" dirty="0"/>
              <a:t>Week 5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Shiny Web Applications</a:t>
            </a:r>
          </a:p>
          <a:p>
            <a:pPr lvl="1" fontAlgn="base"/>
            <a:r>
              <a:rPr lang="en-US" dirty="0"/>
              <a:t>Practical: Interactive Mapping in R Pt 1</a:t>
            </a:r>
          </a:p>
          <a:p>
            <a:pPr fontAlgn="base"/>
            <a:r>
              <a:rPr lang="en-US" b="1" dirty="0"/>
              <a:t>Week 6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Coding Basic Web Pages</a:t>
            </a:r>
          </a:p>
          <a:p>
            <a:pPr lvl="1" fontAlgn="base"/>
            <a:r>
              <a:rPr lang="en-US" dirty="0"/>
              <a:t>Practical: Interactive Mapping in R Pt 2</a:t>
            </a:r>
          </a:p>
          <a:p>
            <a:pPr fontAlgn="base"/>
            <a:r>
              <a:rPr lang="en-US" b="1" dirty="0"/>
              <a:t>Week 7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The Web Mapping Stack (Interfaces)</a:t>
            </a:r>
          </a:p>
          <a:p>
            <a:pPr lvl="1" fontAlgn="base"/>
            <a:r>
              <a:rPr lang="en-US" dirty="0"/>
              <a:t>Practical: Assignment 1 Clinic</a:t>
            </a:r>
          </a:p>
          <a:p>
            <a:r>
              <a:rPr lang="en-US" b="1" dirty="0"/>
              <a:t>EASTER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b="1" dirty="0"/>
              <a:t>Week 8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The Web Mapping Stack (Tile Servers)</a:t>
            </a:r>
          </a:p>
          <a:p>
            <a:pPr lvl="1" fontAlgn="base"/>
            <a:r>
              <a:rPr lang="en-US" dirty="0"/>
              <a:t>Practical: An Introduction to </a:t>
            </a:r>
            <a:r>
              <a:rPr lang="en-US" dirty="0" err="1"/>
              <a:t>Cartodb</a:t>
            </a:r>
            <a:endParaRPr lang="en-US" dirty="0"/>
          </a:p>
          <a:p>
            <a:pPr fontAlgn="base"/>
            <a:r>
              <a:rPr lang="en-US" b="1" dirty="0"/>
              <a:t>Week 9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Lecture: Cartography and Web Mapping</a:t>
            </a:r>
          </a:p>
          <a:p>
            <a:pPr lvl="1" fontAlgn="base"/>
            <a:r>
              <a:rPr lang="en-US" dirty="0"/>
              <a:t>Practical: An Introduction to </a:t>
            </a:r>
            <a:r>
              <a:rPr lang="en-US" dirty="0" err="1"/>
              <a:t>Mapbox</a:t>
            </a:r>
            <a:r>
              <a:rPr lang="en-US" dirty="0"/>
              <a:t> Studio</a:t>
            </a:r>
          </a:p>
          <a:p>
            <a:pPr fontAlgn="base"/>
            <a:r>
              <a:rPr lang="en-US" b="1" dirty="0"/>
              <a:t>Week 10</a:t>
            </a:r>
            <a:r>
              <a:rPr lang="en-US" b="1" dirty="0" smtClean="0"/>
              <a:t>:</a:t>
            </a:r>
          </a:p>
          <a:p>
            <a:pPr lvl="1" fontAlgn="base"/>
            <a:r>
              <a:rPr lang="en-US" dirty="0" smtClean="0"/>
              <a:t>Lecture</a:t>
            </a:r>
            <a:r>
              <a:rPr lang="en-US" dirty="0"/>
              <a:t>: A Gallery of Web Mapping and Analysis Applications</a:t>
            </a:r>
          </a:p>
          <a:p>
            <a:pPr lvl="1" fontAlgn="base"/>
            <a:r>
              <a:rPr lang="en-US" dirty="0"/>
              <a:t>Practical: Assignment 2 Clinic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fontAlgn="base">
              <a:buNone/>
            </a:pPr>
            <a:r>
              <a:rPr lang="en-US" b="1" dirty="0"/>
              <a:t>Assignment </a:t>
            </a:r>
            <a:r>
              <a:rPr lang="en-US" b="1" dirty="0" smtClean="0"/>
              <a:t>1:</a:t>
            </a:r>
            <a:endParaRPr lang="en-US" dirty="0"/>
          </a:p>
          <a:p>
            <a:pPr marL="0" indent="0" fontAlgn="base">
              <a:buNone/>
            </a:pPr>
            <a:r>
              <a:rPr lang="en-US" dirty="0" smtClean="0"/>
              <a:t>Using </a:t>
            </a:r>
            <a:r>
              <a:rPr lang="en-US" dirty="0"/>
              <a:t>R and the </a:t>
            </a:r>
            <a:r>
              <a:rPr lang="en-US" dirty="0" err="1"/>
              <a:t>Police.UK</a:t>
            </a:r>
            <a:r>
              <a:rPr lang="en-US" dirty="0"/>
              <a:t> API, create maps for Liverpool that illustrate how the geography of crime has changed over a 12 month period. For this assignment you will need to submit your R code and created outputs created using </a:t>
            </a:r>
            <a:r>
              <a:rPr lang="en-US" dirty="0" err="1"/>
              <a:t>Rmarkdown</a:t>
            </a:r>
            <a:r>
              <a:rPr lang="en-US" dirty="0"/>
              <a:t>. Additional credit will be given if an interactive map is created using Shiny. </a:t>
            </a:r>
            <a:r>
              <a:rPr lang="en-US" i="1" dirty="0"/>
              <a:t>Due end Week 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016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Assigments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Assignment </a:t>
            </a:r>
            <a:r>
              <a:rPr lang="en-US" b="1" dirty="0" smtClean="0"/>
              <a:t>2: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Using </a:t>
            </a:r>
            <a:r>
              <a:rPr lang="en-US" dirty="0"/>
              <a:t>either </a:t>
            </a:r>
            <a:r>
              <a:rPr lang="en-US" dirty="0" err="1"/>
              <a:t>CartoDB</a:t>
            </a:r>
            <a:r>
              <a:rPr lang="en-US" dirty="0"/>
              <a:t> or </a:t>
            </a:r>
            <a:r>
              <a:rPr lang="en-US" dirty="0" err="1"/>
              <a:t>Mapbox</a:t>
            </a:r>
            <a:r>
              <a:rPr lang="en-US" dirty="0"/>
              <a:t> Studio, create an Index of Multiple Deprivation Map for Liverpool. This should graphically illustrate the overall IMD </a:t>
            </a:r>
            <a:r>
              <a:rPr lang="en-US" dirty="0" err="1"/>
              <a:t>decile</a:t>
            </a:r>
            <a:r>
              <a:rPr lang="en-US" dirty="0"/>
              <a:t> that each Lower Layer Super Output Area is assigned, and provide additional information about the LSOA using a rollover. </a:t>
            </a:r>
            <a:r>
              <a:rPr lang="en-US" i="1"/>
              <a:t>Due </a:t>
            </a:r>
            <a:r>
              <a:rPr lang="en-US" i="1" smtClean="0"/>
              <a:t>end Week </a:t>
            </a:r>
            <a:r>
              <a:rPr lang="en-US" i="1" dirty="0"/>
              <a:t>12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7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</a:t>
            </a:r>
            <a:r>
              <a:rPr lang="en-US" dirty="0" err="1" smtClean="0"/>
              <a:t>Geoweb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For an overview of the history and development of the </a:t>
            </a:r>
            <a:r>
              <a:rPr lang="en-US" dirty="0" err="1"/>
              <a:t>geoweb</a:t>
            </a:r>
            <a:r>
              <a:rPr lang="en-US" dirty="0"/>
              <a:t>:</a:t>
            </a:r>
          </a:p>
          <a:p>
            <a:pPr fontAlgn="base"/>
            <a:r>
              <a:rPr lang="en-US" dirty="0" err="1"/>
              <a:t>Haklay</a:t>
            </a:r>
            <a:r>
              <a:rPr lang="en-US" dirty="0"/>
              <a:t>, M., Singleton, A., and Parker, C. (2008). Web Mapping 2.0: The </a:t>
            </a:r>
            <a:r>
              <a:rPr lang="en-US" dirty="0" err="1"/>
              <a:t>Neogeography</a:t>
            </a:r>
            <a:r>
              <a:rPr lang="en-US" dirty="0"/>
              <a:t> of the </a:t>
            </a:r>
            <a:r>
              <a:rPr lang="en-US" dirty="0" err="1"/>
              <a:t>GeoWeb</a:t>
            </a:r>
            <a:r>
              <a:rPr lang="en-US" dirty="0"/>
              <a:t>. Geography Compass, 2(6):2011–2039.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escriptionDoc" ma:contentTypeID="0x0101005681071F88374FE0BFD45E7C0340C52800BA1265E4552951499472F249ED38DC61" ma:contentTypeVersion="0" ma:contentTypeDescription="Description" ma:contentTypeScope="" ma:versionID="382035513eaf31be68e52c3884cb539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42b5ec36df51e541fce4c899d3dddaa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Description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DescriptionComments" ma:index="8" nillable="true" ma:displayName="Description" ma:description="Description of the document" ma:internalName="DescriptionComment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DescriptionComment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96605B8-A8FA-4FB2-9C43-EB355715E8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CF352B-FDD2-4C57-A434-D0497C11B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40BE419-9830-4614-8ED9-5B59B9B38827}">
  <ds:schemaRefs>
    <ds:schemaRef ds:uri="http://schemas.microsoft.com/sharepoint/v3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1222</TotalTime>
  <Words>884</Words>
  <Application>Microsoft Macintosh PowerPoint</Application>
  <PresentationFormat>On-screen Show (4:3)</PresentationFormat>
  <Paragraphs>131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Helvetica</vt:lpstr>
      <vt:lpstr>Arial</vt:lpstr>
      <vt:lpstr>1_Office Theme</vt:lpstr>
      <vt:lpstr>Web Mapping and Analysis</vt:lpstr>
      <vt:lpstr>Overview and Structure </vt:lpstr>
      <vt:lpstr>Week 1: An Introduction to Web Mapping and Analysis</vt:lpstr>
      <vt:lpstr>Module Tour</vt:lpstr>
      <vt:lpstr>Module Tour</vt:lpstr>
      <vt:lpstr>Module Tour</vt:lpstr>
      <vt:lpstr>Assignment</vt:lpstr>
      <vt:lpstr>Assigments</vt:lpstr>
      <vt:lpstr>History of the Geoweb</vt:lpstr>
      <vt:lpstr>1990s</vt:lpstr>
      <vt:lpstr>~2005</vt:lpstr>
      <vt:lpstr>Public Mapping</vt:lpstr>
      <vt:lpstr>Public Mapping</vt:lpstr>
      <vt:lpstr>Web (or Internet) Mapping Servers</vt:lpstr>
      <vt:lpstr>Geographic Web Services</vt:lpstr>
      <vt:lpstr>Open Geospatial Consortium</vt:lpstr>
      <vt:lpstr>WMS Specification Version: 1.1.0</vt:lpstr>
      <vt:lpstr>Elsewhere – Web 2.0</vt:lpstr>
      <vt:lpstr>Elsewhere – Web 2.0</vt:lpstr>
      <vt:lpstr>Foundations for Change (GPS)</vt:lpstr>
      <vt:lpstr>Foundations for Change (GPS)</vt:lpstr>
      <vt:lpstr>Web 2.0 Technologies and AJAX   </vt:lpstr>
      <vt:lpstr>Google Maps</vt:lpstr>
      <vt:lpstr>Application Programming Interfaces (API)</vt:lpstr>
      <vt:lpstr>Application Programming Interfaces (API)</vt:lpstr>
      <vt:lpstr>Current</vt:lpstr>
      <vt:lpstr>Many thanks…</vt:lpstr>
    </vt:vector>
  </TitlesOfParts>
  <Company>University of Liverpool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 Mather</dc:creator>
  <cp:lastModifiedBy>Singleton, Alexander</cp:lastModifiedBy>
  <cp:revision>151</cp:revision>
  <dcterms:created xsi:type="dcterms:W3CDTF">2010-10-20T09:59:56Z</dcterms:created>
  <dcterms:modified xsi:type="dcterms:W3CDTF">2016-02-05T21:51:24Z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0x0101005681071F88374FE0BFD45E7C0340C52800BA1265E4552951499472F249ED38DC61</vt:lpwstr>
  </property>
</Properties>
</file>